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69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78" d="100"/>
          <a:sy n="78" d="100"/>
        </p:scale>
        <p:origin x="-106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2%20&#1075;&#1086;&#1076;\&#1055;&#1088;&#1077;&#1079;&#1077;&#1085;&#1090;&#1072;&#1094;&#1080;&#1103;%20&#1079;&#1072;%202%20&#1082;&#1074;.%202022%20&#1075;&#1086;&#1076;\&#1055;&#1088;&#1077;&#1079;&#1077;&#1085;&#1090;&#1072;&#1094;&#1080;&#1103;%20&#1042;&#1050;%20&#1079;&#1072;%202%20&#1082;&#1074;&#1072;&#1088;&#1090;&#1072;&#1083;%202022%20&#1075;&#1086;&#1076;%20-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1%20&#1075;&#1086;&#1076;\&#1055;&#1088;&#1077;&#1079;&#1077;&#1085;&#1090;&#1072;&#1094;&#1080;&#1103;%20&#1079;&#1072;%202021%20%20&#1075;&#1086;&#1076;\&#1055;&#1088;&#1077;&#1079;&#1077;&#1085;&#1090;&#1072;&#1094;&#1080;&#1103;%20&#1042;&#1050;%20&#1079;&#1072;%202021%20&#1075;&#1086;&#1076;%20-%20(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2%20&#1075;&#1086;&#1076;\&#1055;&#1088;&#1077;&#1079;&#1077;&#1085;&#1090;&#1072;&#1094;&#1080;&#1103;%20&#1079;&#1072;%202%20&#1082;&#1074;.%202022%20&#1075;&#1086;&#1076;\&#1055;&#1088;&#1077;&#1079;&#1077;&#1085;&#1090;&#1072;&#1094;&#1080;&#1103;%20&#1042;&#1050;%20&#1079;&#1072;%202%20&#1082;&#1074;&#1072;&#1088;&#1090;&#1072;&#1083;%202022%20&#1075;&#1086;&#1076;%20-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'ст-ра  дохода за 9 месяцев 2019'!$A$2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8.3333333333333419E-3"/>
                  <c:y val="3.7037037037037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6296296296296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2019'!$B$2:$C$2</c:f>
              <c:numCache>
                <c:formatCode>General</c:formatCode>
                <c:ptCount val="2"/>
                <c:pt idx="0">
                  <c:v>16203.4</c:v>
                </c:pt>
                <c:pt idx="1">
                  <c:v>10772.240000000003</c:v>
                </c:pt>
              </c:numCache>
            </c:numRef>
          </c:val>
        </c:ser>
        <c:ser>
          <c:idx val="1"/>
          <c:order val="1"/>
          <c:tx>
            <c:strRef>
              <c:f>'ст-ра  дохода за 9 месяцев 2019'!$A$3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1"/>
                  <c:y val="-4.6296296296296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33333333333336"/>
                  <c:y val="-1.8518518518518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2019'!$B$3:$C$3</c:f>
              <c:numCache>
                <c:formatCode>General</c:formatCode>
                <c:ptCount val="2"/>
                <c:pt idx="0">
                  <c:v>350</c:v>
                </c:pt>
                <c:pt idx="1">
                  <c:v>1302.71</c:v>
                </c:pt>
              </c:numCache>
            </c:numRef>
          </c:val>
        </c:ser>
        <c:ser>
          <c:idx val="2"/>
          <c:order val="2"/>
          <c:tx>
            <c:strRef>
              <c:f>'ст-ра  дохода за 9 месяцев 2019'!$A$4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1111111111111122E-2"/>
                  <c:y val="-6.018518518518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2019'!$B$4:$C$4</c:f>
              <c:numCache>
                <c:formatCode>0.0</c:formatCode>
                <c:ptCount val="2"/>
                <c:pt idx="0">
                  <c:v>101901.78</c:v>
                </c:pt>
                <c:pt idx="1">
                  <c:v>47785.96</c:v>
                </c:pt>
              </c:numCache>
            </c:numRef>
          </c:val>
        </c:ser>
        <c:ser>
          <c:idx val="3"/>
          <c:order val="3"/>
          <c:tx>
            <c:strRef>
              <c:f>'ст-ра  дохода за 9 месяцев 2019'!$A$5</c:f>
              <c:strCache>
                <c:ptCount val="1"/>
              </c:strCache>
            </c:strRef>
          </c:tx>
          <c:invertIfNegative val="0"/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2019'!$B$5:$C$5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250880"/>
        <c:axId val="136252416"/>
        <c:axId val="0"/>
      </c:bar3DChart>
      <c:catAx>
        <c:axId val="13625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252416"/>
        <c:crosses val="autoZero"/>
        <c:auto val="1"/>
        <c:lblAlgn val="ctr"/>
        <c:lblOffset val="100"/>
        <c:noMultiLvlLbl val="0"/>
      </c:catAx>
      <c:valAx>
        <c:axId val="13625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250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10073413671835E-2"/>
          <c:y val="2.7690271256410139E-2"/>
          <c:w val="0.59317794581329653"/>
          <c:h val="0.8819619457487175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baseline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28575">
              <a:noFill/>
            </a:ln>
          </c:spPr>
          <c:dLbls>
            <c:dLbl>
              <c:idx val="1"/>
              <c:layout>
                <c:manualLayout>
                  <c:x val="6.8966111399930826E-3"/>
                  <c:y val="3.2654122107145856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795584375482488E-2"/>
                  <c:y val="4.798810365422589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расходов '!$A$5:$A$13</c:f>
              <c:strCache>
                <c:ptCount val="9"/>
                <c:pt idx="0">
                  <c:v>Общегосударственные вопросы</c:v>
                </c:pt>
                <c:pt idx="1">
                  <c:v>Другие общегосударственные вопросы</c:v>
                </c:pt>
                <c:pt idx="2">
                  <c:v>Национальная оборона </c:v>
                </c:pt>
                <c:pt idx="3">
                  <c:v>Национальная экономика </c:v>
                </c:pt>
                <c:pt idx="4">
                  <c:v>Национальная безопасность правохранительная деятельность  </c:v>
                </c:pt>
                <c:pt idx="5">
                  <c:v>Жилищно-коммунальное хозяйство </c:v>
                </c:pt>
                <c:pt idx="6">
                  <c:v>Культура, кинематография </c:v>
                </c:pt>
                <c:pt idx="7">
                  <c:v>Физическая культура и спорт </c:v>
                </c:pt>
                <c:pt idx="8">
                  <c:v>Социальная политика </c:v>
                </c:pt>
              </c:strCache>
            </c:strRef>
          </c:cat>
          <c:val>
            <c:numRef>
              <c:f>'структура расходов '!$B$5:$B$13</c:f>
              <c:numCache>
                <c:formatCode>#,##0.00</c:formatCode>
                <c:ptCount val="9"/>
                <c:pt idx="0">
                  <c:v>9904.7000000000007</c:v>
                </c:pt>
                <c:pt idx="1">
                  <c:v>1453.5</c:v>
                </c:pt>
                <c:pt idx="2">
                  <c:v>223.1</c:v>
                </c:pt>
                <c:pt idx="3">
                  <c:v>1126.8</c:v>
                </c:pt>
                <c:pt idx="4">
                  <c:v>34.5</c:v>
                </c:pt>
                <c:pt idx="5">
                  <c:v>40336.1</c:v>
                </c:pt>
                <c:pt idx="6">
                  <c:v>7289.4</c:v>
                </c:pt>
                <c:pt idx="7">
                  <c:v>320.3</c:v>
                </c:pt>
                <c:pt idx="8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5616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                                                     сельского поселения Верхнеказымский                                       за первое полугодие 2022 года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IMG_20200730_153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992888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16"/>
            <a:ext cx="7931224" cy="68453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452628" indent="-342900" algn="just">
              <a:lnSpc>
                <a:spcPct val="150000"/>
              </a:lnSpc>
              <a:buNone/>
            </a:pP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       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160" y="14904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                       за первое полугодие 2022 года  (тыс. руб.) </a:t>
            </a:r>
            <a:endParaRPr lang="ru-RU" sz="21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115616" y="908720"/>
          <a:ext cx="770485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1008" y="0"/>
            <a:ext cx="8219256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первое полугодие 2022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264248"/>
              </p:ext>
            </p:extLst>
          </p:nvPr>
        </p:nvGraphicFramePr>
        <p:xfrm>
          <a:off x="1043608" y="1196752"/>
          <a:ext cx="8100392" cy="566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543"/>
                <a:gridCol w="2003324"/>
                <a:gridCol w="2177525"/>
              </a:tblGrid>
              <a:tr h="6768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81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16 543,4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12 074,9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715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1511,9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894,0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702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81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74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62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/>
                </a:tc>
              </a:tr>
              <a:tr h="54269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0568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18 475,5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13 049,4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9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0"/>
            <a:ext cx="8118624" cy="119675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                                  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первое полугодие 2022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535691"/>
              </p:ext>
            </p:extLst>
          </p:nvPr>
        </p:nvGraphicFramePr>
        <p:xfrm>
          <a:off x="1043608" y="1268760"/>
          <a:ext cx="8100392" cy="493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504"/>
                <a:gridCol w="2351640"/>
                <a:gridCol w="2003248"/>
              </a:tblGrid>
              <a:tr h="97061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2022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560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482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156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1302,7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7264" y="33184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первое полугодие 2022 года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203856"/>
              </p:ext>
            </p:extLst>
          </p:nvPr>
        </p:nvGraphicFramePr>
        <p:xfrm>
          <a:off x="1043607" y="908720"/>
          <a:ext cx="7920881" cy="568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970"/>
                <a:gridCol w="2185425"/>
                <a:gridCol w="2276486"/>
              </a:tblGrid>
              <a:tr h="6052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2022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10127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101901,8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47786,0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1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7090,6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3545,3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1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82539,9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37445,3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62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62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 бюджетам на выполнение передаваемых полномочий субъектов Российской Федерации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62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государственную регистрацию актов гражданского состояния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62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сельских поселений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11733,4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6609,3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8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0"/>
            <a:ext cx="8568952" cy="1340768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по основным мероприятиям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                                 «Реализация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 органов местного самоуправления на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2022-2026 годы»                    сельского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Верхнеказымский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первое полугодие 2022 года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132756"/>
              </p:ext>
            </p:extLst>
          </p:nvPr>
        </p:nvGraphicFramePr>
        <p:xfrm>
          <a:off x="1043608" y="1124744"/>
          <a:ext cx="792088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187624" y="908720"/>
          <a:ext cx="7776863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IMG-20220802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218"/>
            <a:ext cx="9217023" cy="68297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4924</TotalTime>
  <Words>301</Words>
  <Application>Microsoft Office PowerPoint</Application>
  <PresentationFormat>Экран (4:3)</PresentationFormat>
  <Paragraphs>105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Презентация PowerPoint</vt:lpstr>
      <vt:lpstr>Презентация PowerPoint</vt:lpstr>
      <vt:lpstr>Структура доходов  сельского поселения Верхнеказымский                        за первое полугодие 2022 года  (тыс. руб.) </vt:lpstr>
      <vt:lpstr>Исполнение  налоговых доходов бюджета сельского  поселения Верхнеказымский за первое полугодие 2022 года </vt:lpstr>
      <vt:lpstr>Состав неналоговых доходов бюджета                                     сельского поселения Верхнеказымский  за первое полугодие 2022 года </vt:lpstr>
      <vt:lpstr>Состав безвозмездных поступлений сельского поселения Верхнеказымский за первое полугодие 2022 года  </vt:lpstr>
      <vt:lpstr>Исполнение  расходов по основным мероприятиям муниципальной программы                                  «Реализация полномочий органов местного самоуправления на 2022-2026 годы»                    сельского поселения Верхнеказымский за первое полугодие 2022 года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79044</cp:lastModifiedBy>
  <cp:revision>229</cp:revision>
  <dcterms:created xsi:type="dcterms:W3CDTF">2015-06-08T04:38:35Z</dcterms:created>
  <dcterms:modified xsi:type="dcterms:W3CDTF">2022-08-30T07:35:07Z</dcterms:modified>
</cp:coreProperties>
</file>